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9" r:id="rId1"/>
  </p:sldMasterIdLst>
  <p:notesMasterIdLst>
    <p:notesMasterId r:id="rId24"/>
  </p:notesMasterIdLst>
  <p:sldIdLst>
    <p:sldId id="289" r:id="rId2"/>
    <p:sldId id="269" r:id="rId3"/>
    <p:sldId id="270" r:id="rId4"/>
    <p:sldId id="273" r:id="rId5"/>
    <p:sldId id="274" r:id="rId6"/>
    <p:sldId id="276" r:id="rId7"/>
    <p:sldId id="260" r:id="rId8"/>
    <p:sldId id="263" r:id="rId9"/>
    <p:sldId id="277" r:id="rId10"/>
    <p:sldId id="262" r:id="rId11"/>
    <p:sldId id="280" r:id="rId12"/>
    <p:sldId id="279" r:id="rId13"/>
    <p:sldId id="281" r:id="rId14"/>
    <p:sldId id="282" r:id="rId15"/>
    <p:sldId id="283" r:id="rId16"/>
    <p:sldId id="286" r:id="rId17"/>
    <p:sldId id="284" r:id="rId18"/>
    <p:sldId id="288" r:id="rId19"/>
    <p:sldId id="285" r:id="rId20"/>
    <p:sldId id="287" r:id="rId21"/>
    <p:sldId id="261" r:id="rId22"/>
    <p:sldId id="271" r:id="rId23"/>
  </p:sldIdLst>
  <p:sldSz cx="12192000" cy="6858000"/>
  <p:notesSz cx="6765925" cy="98758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1DE28F-CE1E-4E47-8DFD-E474A19EF7B6}" v="1" dt="2022-01-14T02:32:03.2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20" autoAdjust="0"/>
    <p:restoredTop sz="96318" autoAdjust="0"/>
  </p:normalViewPr>
  <p:slideViewPr>
    <p:cSldViewPr snapToGrid="0">
      <p:cViewPr varScale="1">
        <p:scale>
          <a:sx n="77" d="100"/>
          <a:sy n="77" d="100"/>
        </p:scale>
        <p:origin x="1099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예진" userId="5cec3cc8166c21a8" providerId="LiveId" clId="{0F1DE28F-CE1E-4E47-8DFD-E474A19EF7B6}"/>
    <pc:docChg chg="addSld modSld sldOrd">
      <pc:chgData name="김 예진" userId="5cec3cc8166c21a8" providerId="LiveId" clId="{0F1DE28F-CE1E-4E47-8DFD-E474A19EF7B6}" dt="2022-01-14T02:32:14.690" v="2"/>
      <pc:docMkLst>
        <pc:docMk/>
      </pc:docMkLst>
      <pc:sldChg chg="add ord">
        <pc:chgData name="김 예진" userId="5cec3cc8166c21a8" providerId="LiveId" clId="{0F1DE28F-CE1E-4E47-8DFD-E474A19EF7B6}" dt="2022-01-14T02:32:14.690" v="2"/>
        <pc:sldMkLst>
          <pc:docMk/>
          <pc:sldMk cId="3206642583" sldId="28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1901" cy="495507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latin typeface="나눔바른고딕"/>
                <a:ea typeface="나눔바른고딕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32458" y="0"/>
            <a:ext cx="2931901" cy="495507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>
                <a:latin typeface="나눔바른고딕"/>
                <a:ea typeface="나눔바른고딕"/>
              </a:defRPr>
            </a:lvl1pPr>
          </a:lstStyle>
          <a:p>
            <a:pPr lvl="0">
              <a:defRPr/>
            </a:pPr>
            <a:fld id="{2F1AA872-E3EE-4463-9307-CC0F8576D7DE}" type="datetime1">
              <a:rPr lang="ko-KR" altLang="en-US"/>
              <a:pPr lvl="0">
                <a:defRPr/>
              </a:pPr>
              <a:t>2022-01-14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422275" y="1235075"/>
            <a:ext cx="5921375" cy="3332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6593" y="4752747"/>
            <a:ext cx="5412740" cy="3888611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80333"/>
            <a:ext cx="2931901" cy="495506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>
                <a:latin typeface="나눔바른고딕"/>
                <a:ea typeface="나눔바른고딕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32458" y="9380333"/>
            <a:ext cx="2931901" cy="495506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>
                <a:latin typeface="나눔바른고딕"/>
                <a:ea typeface="나눔바른고딕"/>
              </a:defRPr>
            </a:lvl1pPr>
          </a:lstStyle>
          <a:p>
            <a:pPr lvl="0">
              <a:defRPr/>
            </a:pPr>
            <a:fld id="{A6898FF1-4838-4F79-AF8A-4CABFB6433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"/>
        <a:ea typeface="나눔바른고딕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"/>
        <a:ea typeface="나눔바른고딕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"/>
        <a:ea typeface="나눔바른고딕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"/>
        <a:ea typeface="나눔바른고딕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"/>
        <a:ea typeface="나눔바른고딕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22275" y="1235075"/>
            <a:ext cx="5921375" cy="33321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6898FF1-4838-4F79-AF8A-4CABFB6433CB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22275" y="1235075"/>
            <a:ext cx="5921375" cy="33321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6898FF1-4838-4F79-AF8A-4CABFB6433CB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22275" y="1235075"/>
            <a:ext cx="5921375" cy="33321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6898FF1-4838-4F79-AF8A-4CABFB6433CB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22275" y="1235075"/>
            <a:ext cx="5921375" cy="33321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6898FF1-4838-4F79-AF8A-4CABFB6433CB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22275" y="1235075"/>
            <a:ext cx="5921375" cy="33321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6898FF1-4838-4F79-AF8A-4CABFB6433CB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22275" y="1235075"/>
            <a:ext cx="5921375" cy="33321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6898FF1-4838-4F79-AF8A-4CABFB6433CB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22275" y="1235075"/>
            <a:ext cx="5921375" cy="33321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6898FF1-4838-4F79-AF8A-4CABFB6433CB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22275" y="1235075"/>
            <a:ext cx="5921375" cy="33321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6898FF1-4838-4F79-AF8A-4CABFB6433CB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22275" y="1235075"/>
            <a:ext cx="5921375" cy="33321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6898FF1-4838-4F79-AF8A-4CABFB6433CB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22275" y="1235075"/>
            <a:ext cx="5921375" cy="33321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6898FF1-4838-4F79-AF8A-4CABFB6433CB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22275" y="1235075"/>
            <a:ext cx="5921375" cy="33321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6898FF1-4838-4F79-AF8A-4CABFB6433CB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22275" y="1235075"/>
            <a:ext cx="5921375" cy="33321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6898FF1-4838-4F79-AF8A-4CABFB6433CB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22275" y="1235075"/>
            <a:ext cx="5921375" cy="33321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6898FF1-4838-4F79-AF8A-4CABFB6433CB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22275" y="1235075"/>
            <a:ext cx="5921375" cy="33321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6898FF1-4838-4F79-AF8A-4CABFB6433CB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912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850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041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22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/>
          <a:srcRect l="1710" r="1710"/>
          <a:stretch/>
        </p:blipFill>
        <p:spPr>
          <a:xfrm>
            <a:off x="0" y="0"/>
            <a:ext cx="12192000" cy="566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051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2"/>
          <a:srcRect l="1807" t="3462" r="1807" b="346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97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333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940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843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223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157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97EE9CE7-A9FC-4DAA-9E79-197838C5B6BB}" type="datetimeFigureOut">
              <a:rPr lang="ko-KR" altLang="en-US" smtClean="0"/>
              <a:pPr/>
              <a:t>2022-01-14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584E8AA6-D1AB-4A40-9EC3-089969E20B9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6944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F30F1A4-1DD5-4A21-BE91-2ADF968CC38B}"/>
              </a:ext>
            </a:extLst>
          </p:cNvPr>
          <p:cNvSpPr/>
          <p:nvPr/>
        </p:nvSpPr>
        <p:spPr>
          <a:xfrm>
            <a:off x="702297" y="345846"/>
            <a:ext cx="10787406" cy="6090894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D0910B-7FD1-467D-9128-267863EC7470}"/>
              </a:ext>
            </a:extLst>
          </p:cNvPr>
          <p:cNvSpPr/>
          <p:nvPr/>
        </p:nvSpPr>
        <p:spPr>
          <a:xfrm>
            <a:off x="3271934" y="960136"/>
            <a:ext cx="61360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D4DA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CNN</a:t>
            </a:r>
            <a:r>
              <a:rPr lang="ko-KR" altLang="en-US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D4DA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활용한 무료 외모 평가 모델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97BB97-0BB7-462F-8D36-3C7CFAF335A0}"/>
              </a:ext>
            </a:extLst>
          </p:cNvPr>
          <p:cNvSpPr/>
          <p:nvPr/>
        </p:nvSpPr>
        <p:spPr>
          <a:xfrm>
            <a:off x="6339941" y="2076161"/>
            <a:ext cx="43406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7A6C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CNN</a:t>
            </a:r>
            <a:r>
              <a:rPr lang="ko-KR" altLang="en-US" sz="24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7A6C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활용하여 </a:t>
            </a:r>
            <a:r>
              <a:rPr lang="en-US" altLang="ko-KR" sz="24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7A6C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</a:t>
            </a:r>
            <a:r>
              <a:rPr lang="ko-KR" altLang="en-US" sz="24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7A6C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평가해주는 나의 외모 점수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DDBF0E-9D5A-4ADE-B3D1-1CBC3DB776BC}"/>
              </a:ext>
            </a:extLst>
          </p:cNvPr>
          <p:cNvSpPr txBox="1"/>
          <p:nvPr/>
        </p:nvSpPr>
        <p:spPr>
          <a:xfrm>
            <a:off x="1322156" y="2083351"/>
            <a:ext cx="4965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일기예보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팀장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박영범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팀원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권승현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김예진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오병훈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최상준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65CF67-2BB1-4424-AE91-52FD3DEB0AEA}"/>
              </a:ext>
            </a:extLst>
          </p:cNvPr>
          <p:cNvSpPr/>
          <p:nvPr/>
        </p:nvSpPr>
        <p:spPr>
          <a:xfrm rot="5400000">
            <a:off x="4079794" y="4057898"/>
            <a:ext cx="4032412" cy="68938"/>
          </a:xfrm>
          <a:prstGeom prst="rect">
            <a:avLst/>
          </a:prstGeom>
          <a:solidFill>
            <a:srgbClr val="79C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endParaRPr lang="en-US" altLang="ko-KR" sz="1193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73E41F-5FFD-4871-AB66-E12F5A3C5AC8}"/>
              </a:ext>
            </a:extLst>
          </p:cNvPr>
          <p:cNvSpPr/>
          <p:nvPr/>
        </p:nvSpPr>
        <p:spPr>
          <a:xfrm>
            <a:off x="1322157" y="3153734"/>
            <a:ext cx="31732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7A6C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Work Schedule</a:t>
            </a:r>
            <a:r>
              <a:rPr lang="ko-KR" altLang="en-US" sz="24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7A6C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DEEC9B-AC90-4DFD-97C5-B12E03FA0898}"/>
              </a:ext>
            </a:extLst>
          </p:cNvPr>
          <p:cNvSpPr txBox="1"/>
          <p:nvPr/>
        </p:nvSpPr>
        <p:spPr>
          <a:xfrm>
            <a:off x="1322156" y="3544196"/>
            <a:ext cx="49655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01.07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계획안 발표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01.10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수집 및 가공 완료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01.11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평가 모델 구축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01.13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오류 수정 및 시각화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01.14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발표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AD4D0D-C825-4D33-A951-FBB94FFA0FF2}"/>
              </a:ext>
            </a:extLst>
          </p:cNvPr>
          <p:cNvSpPr/>
          <p:nvPr/>
        </p:nvSpPr>
        <p:spPr>
          <a:xfrm>
            <a:off x="1322157" y="5097374"/>
            <a:ext cx="31732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7A6C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Work Dataset</a:t>
            </a:r>
            <a:r>
              <a:rPr lang="ko-KR" altLang="en-US" sz="24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7A6C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B47B42-DB80-44AB-9723-979A220454AB}"/>
              </a:ext>
            </a:extLst>
          </p:cNvPr>
          <p:cNvSpPr txBox="1"/>
          <p:nvPr/>
        </p:nvSpPr>
        <p:spPr>
          <a:xfrm>
            <a:off x="1322156" y="5528532"/>
            <a:ext cx="4965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0" dirty="0">
                <a:solidFill>
                  <a:srgbClr val="24292F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SCUT-FBP5500 Database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DA6FE6-C01C-4E07-A4FF-2B22E11B1CAF}"/>
              </a:ext>
            </a:extLst>
          </p:cNvPr>
          <p:cNvSpPr/>
          <p:nvPr/>
        </p:nvSpPr>
        <p:spPr>
          <a:xfrm>
            <a:off x="3271934" y="1499105"/>
            <a:ext cx="61360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D4DA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기간 </a:t>
            </a:r>
            <a:r>
              <a:rPr lang="en-US" altLang="ko-KR" sz="20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D4DA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01.07~01.14</a:t>
            </a:r>
            <a:endParaRPr lang="ko-KR" altLang="en-US" sz="2000" b="1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D4DA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FB05319-9E08-4617-BFCB-BEE4A74D67BE}"/>
              </a:ext>
            </a:extLst>
          </p:cNvPr>
          <p:cNvSpPr/>
          <p:nvPr/>
        </p:nvSpPr>
        <p:spPr>
          <a:xfrm>
            <a:off x="1322157" y="1691053"/>
            <a:ext cx="31732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7A6C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Work Team &amp; Member</a:t>
            </a:r>
            <a:r>
              <a:rPr lang="ko-KR" altLang="en-US" sz="24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7A6C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34D337-7221-4B44-8E21-2E24BE7F7EE2}"/>
              </a:ext>
            </a:extLst>
          </p:cNvPr>
          <p:cNvSpPr txBox="1"/>
          <p:nvPr/>
        </p:nvSpPr>
        <p:spPr>
          <a:xfrm>
            <a:off x="6339941" y="2861346"/>
            <a:ext cx="49655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평가된 데이터셋에서 특징을 추출 후 이미지를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점 만점으로 평가하는 딥러닝 모델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C2ED3A7-4BFA-4DB2-9E16-B58B9DFD8174}"/>
              </a:ext>
            </a:extLst>
          </p:cNvPr>
          <p:cNvSpPr/>
          <p:nvPr/>
        </p:nvSpPr>
        <p:spPr>
          <a:xfrm>
            <a:off x="6339940" y="3601712"/>
            <a:ext cx="43406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7A6C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Skills</a:t>
            </a:r>
            <a:endParaRPr lang="ko-KR" altLang="en-US" sz="2400" b="1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7A6C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171572-0521-4BF3-BD2A-45EBC43401E0}"/>
              </a:ext>
            </a:extLst>
          </p:cNvPr>
          <p:cNvSpPr txBox="1"/>
          <p:nvPr/>
        </p:nvSpPr>
        <p:spPr>
          <a:xfrm>
            <a:off x="6287677" y="4092367"/>
            <a:ext cx="15661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Face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Dataset</a:t>
            </a: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OpenCV</a:t>
            </a: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Deep Learning Model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963256A-F492-41F9-9CCE-74B9596A50A1}"/>
              </a:ext>
            </a:extLst>
          </p:cNvPr>
          <p:cNvGrpSpPr/>
          <p:nvPr/>
        </p:nvGrpSpPr>
        <p:grpSpPr>
          <a:xfrm>
            <a:off x="7853848" y="4138614"/>
            <a:ext cx="3002852" cy="1435013"/>
            <a:chOff x="7853848" y="4138614"/>
            <a:chExt cx="3002852" cy="143501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897CE5C-8DFB-4D25-A61D-388518C9C82C}"/>
                </a:ext>
              </a:extLst>
            </p:cNvPr>
            <p:cNvSpPr/>
            <p:nvPr/>
          </p:nvSpPr>
          <p:spPr>
            <a:xfrm>
              <a:off x="7853849" y="4138614"/>
              <a:ext cx="3002851" cy="367221"/>
            </a:xfrm>
            <a:prstGeom prst="rect">
              <a:avLst/>
            </a:prstGeom>
            <a:solidFill>
              <a:srgbClr val="79C3DD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95FBB04-2862-45A2-B254-2C8FF105C663}"/>
                </a:ext>
              </a:extLst>
            </p:cNvPr>
            <p:cNvSpPr/>
            <p:nvPr/>
          </p:nvSpPr>
          <p:spPr>
            <a:xfrm>
              <a:off x="7853848" y="4671446"/>
              <a:ext cx="3002851" cy="367221"/>
            </a:xfrm>
            <a:prstGeom prst="rect">
              <a:avLst/>
            </a:prstGeom>
            <a:solidFill>
              <a:srgbClr val="79C3DD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2D7E84C-7DF8-400A-B0BC-67B3FA69E4E0}"/>
                </a:ext>
              </a:extLst>
            </p:cNvPr>
            <p:cNvSpPr/>
            <p:nvPr/>
          </p:nvSpPr>
          <p:spPr>
            <a:xfrm>
              <a:off x="7853849" y="5206406"/>
              <a:ext cx="3002851" cy="367221"/>
            </a:xfrm>
            <a:prstGeom prst="rect">
              <a:avLst/>
            </a:prstGeom>
            <a:solidFill>
              <a:srgbClr val="79C3DD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BE8A1E8-17C4-4AD7-BBFB-1F8DC56DF867}"/>
              </a:ext>
            </a:extLst>
          </p:cNvPr>
          <p:cNvSpPr/>
          <p:nvPr/>
        </p:nvSpPr>
        <p:spPr>
          <a:xfrm>
            <a:off x="7853848" y="4140698"/>
            <a:ext cx="1198800" cy="367221"/>
          </a:xfrm>
          <a:prstGeom prst="rect">
            <a:avLst/>
          </a:prstGeom>
          <a:solidFill>
            <a:srgbClr val="3D4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3EAC631-2AEB-4547-B447-2B311035CC0F}"/>
              </a:ext>
            </a:extLst>
          </p:cNvPr>
          <p:cNvSpPr/>
          <p:nvPr/>
        </p:nvSpPr>
        <p:spPr>
          <a:xfrm>
            <a:off x="7853848" y="5226384"/>
            <a:ext cx="1198800" cy="367221"/>
          </a:xfrm>
          <a:prstGeom prst="rect">
            <a:avLst/>
          </a:prstGeom>
          <a:solidFill>
            <a:srgbClr val="37A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8EC85F-CDC9-41AB-95CE-7ADCBCA7A5EF}"/>
              </a:ext>
            </a:extLst>
          </p:cNvPr>
          <p:cNvSpPr/>
          <p:nvPr/>
        </p:nvSpPr>
        <p:spPr>
          <a:xfrm>
            <a:off x="7853848" y="4681435"/>
            <a:ext cx="601200" cy="367221"/>
          </a:xfrm>
          <a:prstGeom prst="rect">
            <a:avLst/>
          </a:prstGeom>
          <a:solidFill>
            <a:srgbClr val="1CC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38D895-4A77-4540-84EF-A954AF14E258}"/>
              </a:ext>
            </a:extLst>
          </p:cNvPr>
          <p:cNvSpPr txBox="1"/>
          <p:nvPr/>
        </p:nvSpPr>
        <p:spPr>
          <a:xfrm>
            <a:off x="10125886" y="4137545"/>
            <a:ext cx="90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40%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72860C-6B5A-40F1-86A9-ACC8883AB51E}"/>
              </a:ext>
            </a:extLst>
          </p:cNvPr>
          <p:cNvSpPr txBox="1"/>
          <p:nvPr/>
        </p:nvSpPr>
        <p:spPr>
          <a:xfrm>
            <a:off x="10125886" y="5204295"/>
            <a:ext cx="90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40%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038B75-4CA1-4EEC-A427-2B84AAFAF9BB}"/>
              </a:ext>
            </a:extLst>
          </p:cNvPr>
          <p:cNvSpPr txBox="1"/>
          <p:nvPr/>
        </p:nvSpPr>
        <p:spPr>
          <a:xfrm>
            <a:off x="10117840" y="4679324"/>
            <a:ext cx="90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20%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6642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952940" y="678481"/>
            <a:ext cx="35605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7A6C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</a:t>
            </a:r>
          </a:p>
        </p:txBody>
      </p:sp>
      <p:cxnSp>
        <p:nvCxnSpPr>
          <p:cNvPr id="56" name="직선 연결선 55"/>
          <p:cNvCxnSpPr/>
          <p:nvPr/>
        </p:nvCxnSpPr>
        <p:spPr>
          <a:xfrm>
            <a:off x="774700" y="558800"/>
            <a:ext cx="0" cy="825500"/>
          </a:xfrm>
          <a:prstGeom prst="line">
            <a:avLst/>
          </a:prstGeom>
          <a:ln w="101600">
            <a:solidFill>
              <a:srgbClr val="1B9AC7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B88D2C45-7D87-484C-AD67-3A490D71F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10" y="1503722"/>
            <a:ext cx="3238500" cy="3171825"/>
          </a:xfrm>
          <a:prstGeom prst="rect">
            <a:avLst/>
          </a:prstGeom>
        </p:spPr>
      </p:pic>
      <p:pic>
        <p:nvPicPr>
          <p:cNvPr id="16" name="그림 1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0A67571-15D2-49AB-8D52-2835928731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561" y="1065137"/>
            <a:ext cx="2719345" cy="131968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54B4913-955F-487C-A290-66D4786412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266" y="1384300"/>
            <a:ext cx="3238500" cy="15716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949A649-9728-460C-A09B-DEEC1FFD6B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531" y="4028943"/>
            <a:ext cx="1984099" cy="204829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110158F-8833-4423-AB8B-97365FE074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951" y="2882244"/>
            <a:ext cx="2480232" cy="243646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13DFBF6-CBFC-4B73-9FD9-81F038C119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1569" y="4195501"/>
            <a:ext cx="2396991" cy="165506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4F7CC4B-9E91-4F21-83A2-9A2D0E311B60}"/>
              </a:ext>
            </a:extLst>
          </p:cNvPr>
          <p:cNvSpPr txBox="1"/>
          <p:nvPr/>
        </p:nvSpPr>
        <p:spPr>
          <a:xfrm>
            <a:off x="9552224" y="5464273"/>
            <a:ext cx="171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Colaboratory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55143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962367" y="679162"/>
            <a:ext cx="35605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7A6C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774700" y="558800"/>
            <a:ext cx="0" cy="825500"/>
          </a:xfrm>
          <a:prstGeom prst="line">
            <a:avLst/>
          </a:prstGeom>
          <a:ln w="101600">
            <a:solidFill>
              <a:srgbClr val="1B9AC7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ECBF08C-4EF7-430B-B685-E56EF2818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053" y="1263937"/>
            <a:ext cx="7597413" cy="47872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773C44-2717-4E7F-9790-B12532EE0CCA}"/>
              </a:ext>
            </a:extLst>
          </p:cNvPr>
          <p:cNvSpPr txBox="1"/>
          <p:nvPr/>
        </p:nvSpPr>
        <p:spPr>
          <a:xfrm>
            <a:off x="414783" y="1753386"/>
            <a:ext cx="424235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i="0" dirty="0">
                <a:solidFill>
                  <a:srgbClr val="24292F"/>
                </a:solidFill>
                <a:effectLst/>
                <a:latin typeface="-apple-system"/>
              </a:rPr>
              <a:t>SCUT-FBP5500 Database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남중국</a:t>
            </a:r>
            <a:r>
              <a:rPr lang="ko-KR" altLang="en-US" dirty="0"/>
              <a:t> 공과대학 </a:t>
            </a:r>
            <a:r>
              <a:rPr lang="en-US" altLang="ko-KR" dirty="0"/>
              <a:t>lab</a:t>
            </a:r>
            <a:r>
              <a:rPr lang="ko-KR" altLang="en-US" dirty="0"/>
              <a:t>에서 배포한 </a:t>
            </a:r>
            <a:r>
              <a:rPr lang="en-US" altLang="ko-KR" dirty="0"/>
              <a:t>Dataset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Dataset</a:t>
            </a:r>
            <a:r>
              <a:rPr lang="ko-KR" altLang="en-US" dirty="0"/>
              <a:t>은 </a:t>
            </a:r>
            <a:r>
              <a:rPr lang="en-US" altLang="ko-KR" dirty="0"/>
              <a:t>4000</a:t>
            </a:r>
            <a:r>
              <a:rPr lang="ko-KR" altLang="en-US" dirty="0"/>
              <a:t>개의 동양 남녀</a:t>
            </a:r>
            <a:r>
              <a:rPr lang="en-US" altLang="ko-KR" dirty="0"/>
              <a:t>(AM,AF)</a:t>
            </a:r>
            <a:r>
              <a:rPr lang="ko-KR" altLang="en-US" dirty="0"/>
              <a:t>의 정면 사진</a:t>
            </a:r>
            <a:r>
              <a:rPr lang="en-US" altLang="ko-KR" dirty="0"/>
              <a:t>, 1500 </a:t>
            </a:r>
            <a:r>
              <a:rPr lang="ko-KR" altLang="en-US" dirty="0"/>
              <a:t>백인 남녀</a:t>
            </a:r>
            <a:r>
              <a:rPr lang="en-US" altLang="ko-KR" dirty="0"/>
              <a:t>(CM,CF)</a:t>
            </a:r>
            <a:r>
              <a:rPr lang="ko-KR" altLang="en-US" dirty="0"/>
              <a:t>의 정면 사진을 포함함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Dataset</a:t>
            </a:r>
            <a:r>
              <a:rPr lang="ko-KR" altLang="en-US" dirty="0"/>
              <a:t>의 모든 이미지를 </a:t>
            </a:r>
            <a:r>
              <a:rPr lang="en-US" altLang="ko-KR" dirty="0"/>
              <a:t>60</a:t>
            </a:r>
            <a:r>
              <a:rPr lang="ko-KR" altLang="en-US" dirty="0"/>
              <a:t>명의 자원 봉사자들이 </a:t>
            </a:r>
            <a:r>
              <a:rPr lang="en-US" altLang="ko-KR" dirty="0"/>
              <a:t>1~5</a:t>
            </a:r>
            <a:r>
              <a:rPr lang="ko-KR" altLang="en-US" dirty="0"/>
              <a:t>점으로 평가</a:t>
            </a:r>
          </a:p>
        </p:txBody>
      </p:sp>
    </p:spTree>
    <p:extLst>
      <p:ext uri="{BB962C8B-B14F-4D97-AF65-F5344CB8AC3E}">
        <p14:creationId xmlns:p14="http://schemas.microsoft.com/office/powerpoint/2010/main" val="2671352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962367" y="679162"/>
            <a:ext cx="35605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7A6C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774700" y="558800"/>
            <a:ext cx="0" cy="825500"/>
          </a:xfrm>
          <a:prstGeom prst="line">
            <a:avLst/>
          </a:prstGeom>
          <a:ln w="101600">
            <a:solidFill>
              <a:srgbClr val="1B9AC7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1FA8D9D-D718-4DE4-A6C6-2B7FA6738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2690140"/>
            <a:ext cx="2352675" cy="3028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045A12-5D30-4162-AB33-313BC4E0F760}"/>
              </a:ext>
            </a:extLst>
          </p:cNvPr>
          <p:cNvSpPr txBox="1"/>
          <p:nvPr/>
        </p:nvSpPr>
        <p:spPr>
          <a:xfrm>
            <a:off x="774700" y="1569904"/>
            <a:ext cx="35605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Read and Analyze Labels</a:t>
            </a:r>
          </a:p>
          <a:p>
            <a:endParaRPr lang="en-US" altLang="ko-KR" b="1" dirty="0"/>
          </a:p>
          <a:p>
            <a:r>
              <a:rPr lang="ko-KR" altLang="en-US" sz="1600" dirty="0"/>
              <a:t>이미지 파일과 평균 점수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2757D5-B269-4F46-AAED-57106E88A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959" y="2584466"/>
            <a:ext cx="1828800" cy="3819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684640-DB6D-429E-8C0B-320DD1F1BBBE}"/>
              </a:ext>
            </a:extLst>
          </p:cNvPr>
          <p:cNvSpPr txBox="1"/>
          <p:nvPr/>
        </p:nvSpPr>
        <p:spPr>
          <a:xfrm>
            <a:off x="6381945" y="1485063"/>
            <a:ext cx="46097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Split Train and Validation Dataset</a:t>
            </a:r>
          </a:p>
          <a:p>
            <a:endParaRPr lang="en-US" altLang="ko-KR" dirty="0"/>
          </a:p>
          <a:p>
            <a:r>
              <a:rPr lang="en-US" altLang="ko-KR" dirty="0"/>
              <a:t>Train : Test = 6 : 4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0A062E8-959D-4AD7-B8A3-8E7ECF694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6477" y="2729894"/>
            <a:ext cx="6120744" cy="139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60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962367" y="679162"/>
            <a:ext cx="35605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7A6C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774700" y="558800"/>
            <a:ext cx="0" cy="825500"/>
          </a:xfrm>
          <a:prstGeom prst="line">
            <a:avLst/>
          </a:prstGeom>
          <a:ln w="101600">
            <a:solidFill>
              <a:srgbClr val="1B9AC7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6D9CECF-3659-42FA-BB6C-013B273C6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07" y="2164362"/>
            <a:ext cx="6199646" cy="35956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4C393D-03F0-4034-81D5-16351FA043A8}"/>
              </a:ext>
            </a:extLst>
          </p:cNvPr>
          <p:cNvSpPr txBox="1"/>
          <p:nvPr/>
        </p:nvSpPr>
        <p:spPr>
          <a:xfrm>
            <a:off x="606507" y="1574276"/>
            <a:ext cx="3984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Plot Sample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64352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962367" y="679162"/>
            <a:ext cx="35605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7A6C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774700" y="558800"/>
            <a:ext cx="0" cy="825500"/>
          </a:xfrm>
          <a:prstGeom prst="line">
            <a:avLst/>
          </a:prstGeom>
          <a:ln w="101600">
            <a:solidFill>
              <a:srgbClr val="1B9AC7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2480C05-C4DD-4B41-86A8-067C3E2E190C}"/>
              </a:ext>
            </a:extLst>
          </p:cNvPr>
          <p:cNvSpPr txBox="1"/>
          <p:nvPr/>
        </p:nvSpPr>
        <p:spPr>
          <a:xfrm>
            <a:off x="606507" y="1574276"/>
            <a:ext cx="3984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Data Augmentation</a:t>
            </a:r>
            <a:endParaRPr lang="ko-KR" altLang="en-US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54FB3B-08F4-4B63-AD35-8C189F4C0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15" y="2164362"/>
            <a:ext cx="3065480" cy="42093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C7397A6-4BD6-42EC-909B-62B45ABB4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192" y="2437197"/>
            <a:ext cx="7566859" cy="3741641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FA918B25-FC07-4866-8170-6033805BB7E4}"/>
              </a:ext>
            </a:extLst>
          </p:cNvPr>
          <p:cNvSpPr>
            <a:spLocks/>
          </p:cNvSpPr>
          <p:nvPr/>
        </p:nvSpPr>
        <p:spPr bwMode="auto">
          <a:xfrm>
            <a:off x="4011040" y="3945560"/>
            <a:ext cx="328136" cy="400110"/>
          </a:xfrm>
          <a:custGeom>
            <a:avLst/>
            <a:gdLst>
              <a:gd name="T0" fmla="*/ 0 w 80"/>
              <a:gd name="T1" fmla="*/ 0 h 135"/>
              <a:gd name="T2" fmla="*/ 80 w 80"/>
              <a:gd name="T3" fmla="*/ 68 h 135"/>
              <a:gd name="T4" fmla="*/ 0 w 80"/>
              <a:gd name="T5" fmla="*/ 135 h 135"/>
              <a:gd name="T6" fmla="*/ 0 w 80"/>
              <a:gd name="T7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135">
                <a:moveTo>
                  <a:pt x="0" y="0"/>
                </a:moveTo>
                <a:lnTo>
                  <a:pt x="80" y="68"/>
                </a:lnTo>
                <a:lnTo>
                  <a:pt x="0" y="135"/>
                </a:lnTo>
                <a:lnTo>
                  <a:pt x="0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7" tIns="42203" rIns="84407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3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66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962367" y="679162"/>
            <a:ext cx="35605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 spc="-3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7A6CD"/>
                </a:solidFill>
                <a:latin typeface="나눔바른고딕"/>
                <a:ea typeface="나눔바른고딕"/>
              </a:rPr>
              <a:t>코드</a:t>
            </a:r>
            <a:endParaRPr lang="ko-KR" altLang="en-US" sz="3200" b="1" spc="-300">
              <a:solidFill>
                <a:srgbClr val="37A6CD"/>
              </a:solidFill>
              <a:latin typeface="나눔바른고딕"/>
              <a:ea typeface="나눔바른고딕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774700" y="558800"/>
            <a:ext cx="0" cy="825500"/>
          </a:xfrm>
          <a:prstGeom prst="line">
            <a:avLst/>
          </a:prstGeom>
          <a:ln w="101600">
            <a:solidFill>
              <a:srgbClr val="1B9AC7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06507" y="1574276"/>
            <a:ext cx="39843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/>
              <a:t>Create Model</a:t>
            </a:r>
            <a:endParaRPr lang="ko-KR" altLang="en-US" sz="2000" b="1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6508" y="2086832"/>
            <a:ext cx="4512248" cy="417744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06879" y="2040409"/>
            <a:ext cx="4149708" cy="39999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5509053" y="1887819"/>
            <a:ext cx="4955938" cy="42150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962367" y="679162"/>
            <a:ext cx="35605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 spc="-3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7A6CD"/>
                </a:solidFill>
                <a:latin typeface="나눔바른고딕"/>
                <a:ea typeface="나눔바른고딕"/>
              </a:rPr>
              <a:t>코드</a:t>
            </a:r>
            <a:endParaRPr lang="ko-KR" altLang="en-US" sz="3200" b="1" spc="-300">
              <a:solidFill>
                <a:srgbClr val="37A6CD"/>
              </a:solidFill>
              <a:latin typeface="나눔바른고딕"/>
              <a:ea typeface="나눔바른고딕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774700" y="558800"/>
            <a:ext cx="0" cy="825500"/>
          </a:xfrm>
          <a:prstGeom prst="line">
            <a:avLst/>
          </a:prstGeom>
          <a:ln w="101600">
            <a:solidFill>
              <a:srgbClr val="1B9AC7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61579" y="3757443"/>
            <a:ext cx="39843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2000" b="1" i="0">
                <a:solidFill>
                  <a:srgbClr val="212121"/>
                </a:solidFill>
                <a:effectLst/>
                <a:latin typeface="Roboto"/>
              </a:rPr>
              <a:t>Evaluate Validation Dataset</a:t>
            </a:r>
            <a:endParaRPr lang="en-US" altLang="ko-KR" sz="2000" b="1" i="0">
              <a:solidFill>
                <a:srgbClr val="212121"/>
              </a:solidFill>
              <a:latin typeface="Robot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1579" y="1725105"/>
            <a:ext cx="39843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/>
              <a:t>Train</a:t>
            </a:r>
            <a:endParaRPr lang="ko-KR" altLang="en-US" sz="2000" b="1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1579" y="2276666"/>
            <a:ext cx="5919055" cy="13293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1579" y="4116605"/>
            <a:ext cx="6088013" cy="221317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240543" y="1545991"/>
            <a:ext cx="7422439" cy="40250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962367" y="679162"/>
            <a:ext cx="35605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 spc="-3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7A6CD"/>
                </a:solidFill>
                <a:latin typeface="나눔바른고딕"/>
                <a:ea typeface="나눔바른고딕"/>
              </a:rPr>
              <a:t>코드</a:t>
            </a:r>
            <a:endParaRPr lang="ko-KR" altLang="en-US" sz="3200" b="1" spc="-300">
              <a:solidFill>
                <a:srgbClr val="37A6CD"/>
              </a:solidFill>
              <a:latin typeface="나눔바른고딕"/>
              <a:ea typeface="나눔바른고딕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774700" y="558800"/>
            <a:ext cx="0" cy="825500"/>
          </a:xfrm>
          <a:prstGeom prst="line">
            <a:avLst/>
          </a:prstGeom>
          <a:ln w="101600">
            <a:solidFill>
              <a:srgbClr val="1B9AC7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77895" y="1540549"/>
            <a:ext cx="39843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/>
              <a:t>Visualize</a:t>
            </a:r>
            <a:endParaRPr lang="ko-KR" altLang="en-US" sz="2000" b="1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25130"/>
          <a:stretch>
            <a:fillRect/>
          </a:stretch>
        </p:blipFill>
        <p:spPr>
          <a:xfrm>
            <a:off x="587793" y="2114550"/>
            <a:ext cx="4749407" cy="13144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902926" y="1292356"/>
            <a:ext cx="5754519" cy="42732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/>
          <p:cNvGrpSpPr/>
          <p:nvPr/>
        </p:nvGrpSpPr>
        <p:grpSpPr>
          <a:xfrm>
            <a:off x="915944" y="912598"/>
            <a:ext cx="4744728" cy="4858934"/>
            <a:chOff x="915944" y="912598"/>
            <a:chExt cx="4744728" cy="4858934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15944" y="1627075"/>
              <a:ext cx="4744728" cy="4144456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1076067" y="912598"/>
              <a:ext cx="4363480" cy="527736"/>
            </a:xfrm>
            <a:prstGeom prst="rect">
              <a:avLst/>
            </a:prstGeom>
          </p:spPr>
          <p:txBody>
            <a:bodyPr wrap="square"/>
            <a:lstStyle/>
            <a:p>
              <a:pPr algn="ctr">
                <a:defRPr/>
              </a:pPr>
              <a:r>
                <a:rPr lang="ko-KR" altLang="en-US" sz="2100">
                  <a:latin typeface="맑은 고딕"/>
                  <a:ea typeface="맑은 고딕"/>
                </a:rPr>
                <a:t>초반 모델 시각화 그래프</a:t>
              </a: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318216" y="936281"/>
            <a:ext cx="5051752" cy="4987344"/>
            <a:chOff x="6318215" y="936281"/>
            <a:chExt cx="5051752" cy="4987344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318215" y="1629445"/>
              <a:ext cx="5051753" cy="429418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6608805" y="936281"/>
              <a:ext cx="4363480" cy="527736"/>
            </a:xfrm>
            <a:prstGeom prst="rect">
              <a:avLst/>
            </a:prstGeom>
          </p:spPr>
          <p:txBody>
            <a:bodyPr wrap="square"/>
            <a:lstStyle/>
            <a:p>
              <a:pPr algn="ctr">
                <a:defRPr/>
              </a:pPr>
              <a:r>
                <a:rPr lang="en-US" altLang="ko-KR" sz="2100">
                  <a:latin typeface="맑은 고딕"/>
                  <a:ea typeface="맑은 고딕"/>
                </a:rPr>
                <a:t>1</a:t>
              </a:r>
              <a:r>
                <a:rPr lang="ko-KR" altLang="en-US" sz="2100">
                  <a:latin typeface="맑은 고딕"/>
                  <a:ea typeface="맑은 고딕"/>
                </a:rPr>
                <a:t>차수정 모델 시각화 그래프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671763" y="239941"/>
            <a:ext cx="5282270" cy="5806616"/>
            <a:chOff x="832184" y="415550"/>
            <a:chExt cx="5131875" cy="5505189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32184" y="937260"/>
              <a:ext cx="5131874" cy="4983479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1184568" y="415550"/>
              <a:ext cx="4363480" cy="527736"/>
            </a:xfrm>
            <a:prstGeom prst="rect">
              <a:avLst/>
            </a:prstGeom>
          </p:spPr>
          <p:txBody>
            <a:bodyPr wrap="square"/>
            <a:lstStyle/>
            <a:p>
              <a:pPr algn="ctr">
                <a:defRPr/>
              </a:pPr>
              <a:r>
                <a:rPr lang="en-US" altLang="ko-KR" sz="2100">
                  <a:latin typeface="맑은 고딕"/>
                  <a:ea typeface="맑은 고딕"/>
                </a:rPr>
                <a:t>2</a:t>
              </a:r>
              <a:r>
                <a:rPr lang="ko-KR" altLang="en-US" sz="2100">
                  <a:latin typeface="맑은 고딕"/>
                  <a:ea typeface="맑은 고딕"/>
                </a:rPr>
                <a:t>차수정 모델 시각화 그래프</a:t>
              </a: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6096000" y="190500"/>
            <a:ext cx="5745480" cy="5894046"/>
            <a:chOff x="6096000" y="635492"/>
            <a:chExt cx="5745480" cy="5653415"/>
          </a:xfrm>
        </p:grpSpPr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096000" y="1351146"/>
              <a:ext cx="5745479" cy="4937760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6648909" y="635492"/>
              <a:ext cx="4363480" cy="527736"/>
            </a:xfrm>
            <a:prstGeom prst="rect">
              <a:avLst/>
            </a:prstGeom>
          </p:spPr>
          <p:txBody>
            <a:bodyPr wrap="square"/>
            <a:lstStyle/>
            <a:p>
              <a:pPr algn="ctr">
                <a:defRPr/>
              </a:pPr>
              <a:r>
                <a:rPr lang="ko-KR" altLang="en-US" sz="2100">
                  <a:latin typeface="맑은 고딕"/>
                  <a:ea typeface="맑은 고딕"/>
                </a:rPr>
                <a:t>최종 모델 시각화 그래프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962367" y="679162"/>
            <a:ext cx="35605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 spc="-3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7A6CD"/>
                </a:solidFill>
                <a:latin typeface="나눔바른고딕"/>
                <a:ea typeface="나눔바른고딕"/>
              </a:rPr>
              <a:t>코드</a:t>
            </a:r>
            <a:endParaRPr lang="ko-KR" altLang="en-US" sz="3200" b="1" spc="-300">
              <a:solidFill>
                <a:srgbClr val="37A6CD"/>
              </a:solidFill>
              <a:latin typeface="나눔바른고딕"/>
              <a:ea typeface="나눔바른고딕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774700" y="558800"/>
            <a:ext cx="0" cy="825500"/>
          </a:xfrm>
          <a:prstGeom prst="line">
            <a:avLst/>
          </a:prstGeom>
          <a:ln w="101600">
            <a:solidFill>
              <a:srgbClr val="1B9AC7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14445" y="1677971"/>
            <a:ext cx="39843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2000" b="1" i="0">
                <a:solidFill>
                  <a:srgbClr val="212121"/>
                </a:solidFill>
                <a:effectLst/>
                <a:latin typeface="Roboto"/>
              </a:rPr>
              <a:t>Test Model with Wild Dataset</a:t>
            </a:r>
            <a:endParaRPr lang="en-US" altLang="ko-KR" sz="2000" b="1" i="0">
              <a:solidFill>
                <a:srgbClr val="212121"/>
              </a:solidFill>
              <a:latin typeface="Roboto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8344" y="2510789"/>
            <a:ext cx="6202680" cy="183642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1516" y="509614"/>
            <a:ext cx="11169169" cy="5825902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6076" y="404374"/>
            <a:ext cx="11132923" cy="59591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0724" y="2619138"/>
            <a:ext cx="9310562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ko-KR" altLang="en-US" sz="6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C8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내 얼굴 점수는 몇 점일까</a:t>
            </a:r>
            <a:r>
              <a:rPr lang="en-US" altLang="ko-KR" sz="6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C8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?</a:t>
            </a:r>
            <a:endParaRPr lang="ko-KR" altLang="en-US" sz="6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CC8F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484710" y="3578165"/>
            <a:ext cx="5222580" cy="360963"/>
          </a:xfrm>
          <a:prstGeom prst="rect">
            <a:avLst/>
          </a:prstGeom>
          <a:solidFill>
            <a:srgbClr val="0C8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CNN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활용한 무료 외모 평가 모델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2CB75B-D74C-44A1-9146-F899F9E42574}"/>
              </a:ext>
            </a:extLst>
          </p:cNvPr>
          <p:cNvSpPr txBox="1"/>
          <p:nvPr/>
        </p:nvSpPr>
        <p:spPr>
          <a:xfrm>
            <a:off x="9445658" y="5005633"/>
            <a:ext cx="23755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팀 일기예보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팀장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박영범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팀원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권승현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김예진</a:t>
            </a:r>
            <a:r>
              <a:rPr lang="en-US" altLang="ko-KR" dirty="0">
                <a:solidFill>
                  <a:schemeClr val="bg1"/>
                </a:solidFill>
              </a:rPr>
              <a:t>,         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       </a:t>
            </a:r>
            <a:r>
              <a:rPr lang="ko-KR" altLang="en-US" dirty="0">
                <a:solidFill>
                  <a:schemeClr val="bg1"/>
                </a:solidFill>
              </a:rPr>
              <a:t>오병훈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최상준</a:t>
            </a:r>
          </a:p>
        </p:txBody>
      </p:sp>
    </p:spTree>
    <p:extLst>
      <p:ext uri="{BB962C8B-B14F-4D97-AF65-F5344CB8AC3E}">
        <p14:creationId xmlns:p14="http://schemas.microsoft.com/office/powerpoint/2010/main" val="3871666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8DC401-1651-4DA6-BE41-EEADCE12EF86}"/>
              </a:ext>
            </a:extLst>
          </p:cNvPr>
          <p:cNvSpPr txBox="1"/>
          <p:nvPr/>
        </p:nvSpPr>
        <p:spPr>
          <a:xfrm>
            <a:off x="5354424" y="3044279"/>
            <a:ext cx="25263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</a:rPr>
              <a:t> 마무리</a:t>
            </a:r>
          </a:p>
        </p:txBody>
      </p:sp>
    </p:spTree>
    <p:extLst>
      <p:ext uri="{BB962C8B-B14F-4D97-AF65-F5344CB8AC3E}">
        <p14:creationId xmlns:p14="http://schemas.microsoft.com/office/powerpoint/2010/main" val="128930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1765127" y="3886761"/>
            <a:ext cx="1824657" cy="454274"/>
          </a:xfrm>
          <a:prstGeom prst="rect">
            <a:avLst/>
          </a:prstGeom>
          <a:solidFill>
            <a:srgbClr val="37A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r>
              <a:rPr lang="ko-KR" altLang="en-US" sz="2050" b="1" dirty="0" err="1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박영범</a:t>
            </a:r>
            <a:endParaRPr lang="en-US" altLang="ko-KR" sz="2050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546623" y="3886761"/>
            <a:ext cx="1824657" cy="4542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r>
              <a:rPr lang="ko-KR" altLang="en-US" sz="2045" b="1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권승현</a:t>
            </a:r>
            <a:endParaRPr lang="en-US" altLang="ko-KR" sz="2045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328115" y="3886761"/>
            <a:ext cx="1824657" cy="454274"/>
          </a:xfrm>
          <a:prstGeom prst="rect">
            <a:avLst/>
          </a:prstGeom>
          <a:solidFill>
            <a:srgbClr val="37A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r>
              <a:rPr lang="ko-KR" altLang="en-US" sz="2050" b="1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김예진</a:t>
            </a:r>
            <a:endParaRPr lang="en-US" altLang="ko-KR" sz="2050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7109612" y="3886761"/>
            <a:ext cx="1824657" cy="4542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r>
              <a:rPr lang="ko-KR" altLang="en-US" sz="2045" b="1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오병훈</a:t>
            </a:r>
            <a:endParaRPr lang="en-US" altLang="ko-KR" sz="2045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8891106" y="3886761"/>
            <a:ext cx="1781493" cy="454274"/>
          </a:xfrm>
          <a:prstGeom prst="rect">
            <a:avLst/>
          </a:prstGeom>
          <a:solidFill>
            <a:srgbClr val="37A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r>
              <a:rPr lang="ko-KR" altLang="en-US" sz="2050" b="1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최상준</a:t>
            </a:r>
            <a:endParaRPr lang="en-US" altLang="ko-KR" sz="2050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이등변 삼각형 59"/>
          <p:cNvSpPr/>
          <p:nvPr/>
        </p:nvSpPr>
        <p:spPr>
          <a:xfrm>
            <a:off x="2545390" y="3692004"/>
            <a:ext cx="220971" cy="209522"/>
          </a:xfrm>
          <a:prstGeom prst="triangle">
            <a:avLst/>
          </a:prstGeom>
          <a:solidFill>
            <a:srgbClr val="37A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endParaRPr lang="ko-KR" altLang="en-US" sz="1535" b="1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이등변 삼각형 60"/>
          <p:cNvSpPr/>
          <p:nvPr/>
        </p:nvSpPr>
        <p:spPr>
          <a:xfrm>
            <a:off x="6116438" y="3692004"/>
            <a:ext cx="220971" cy="209522"/>
          </a:xfrm>
          <a:prstGeom prst="triangle">
            <a:avLst/>
          </a:prstGeom>
          <a:solidFill>
            <a:srgbClr val="37A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endParaRPr lang="ko-KR" altLang="en-US" sz="1535" b="1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이등변 삼각형 61"/>
          <p:cNvSpPr/>
          <p:nvPr/>
        </p:nvSpPr>
        <p:spPr>
          <a:xfrm>
            <a:off x="9680906" y="3692004"/>
            <a:ext cx="220971" cy="209522"/>
          </a:xfrm>
          <a:prstGeom prst="triangle">
            <a:avLst/>
          </a:prstGeom>
          <a:solidFill>
            <a:srgbClr val="37A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endParaRPr lang="ko-KR" altLang="en-US" sz="1535" b="1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이등변 삼각형 62"/>
          <p:cNvSpPr/>
          <p:nvPr/>
        </p:nvSpPr>
        <p:spPr>
          <a:xfrm rot="10800000">
            <a:off x="7931553" y="4314995"/>
            <a:ext cx="220971" cy="209522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endParaRPr lang="ko-KR" altLang="en-US" sz="1535" b="1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이등변 삼각형 63"/>
          <p:cNvSpPr/>
          <p:nvPr/>
        </p:nvSpPr>
        <p:spPr>
          <a:xfrm rot="10800000">
            <a:off x="4324993" y="4314995"/>
            <a:ext cx="220971" cy="209522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endParaRPr lang="ko-KR" altLang="en-US" sz="1535" b="1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814950" y="2254763"/>
            <a:ext cx="3781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저번 프로젝트에 비해 주제가 재밌어서 즐겁게 참여할 수 있었다</a:t>
            </a:r>
            <a:r>
              <a:rPr lang="en-US" altLang="ko-KR" sz="160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60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항상 열심히 해 주시는 팀원분들께 진심으로 감사하다</a:t>
            </a:r>
            <a:r>
              <a:rPr lang="en-US" altLang="ko-KR" sz="160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60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 프로젝트 역시 활기차게 진행할 수 있으면 좋겠다</a:t>
            </a:r>
            <a:r>
              <a:rPr lang="en-US" altLang="ko-KR" sz="160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600" dirty="0">
              <a:ln>
                <a:solidFill>
                  <a:srgbClr val="EB5175">
                    <a:alpha val="0"/>
                  </a:srgb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679006" y="2351782"/>
            <a:ext cx="33906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저번 프로젝트와는 다르게 이미지</a:t>
            </a:r>
            <a:endParaRPr lang="en-US" altLang="ko-KR" sz="1600" dirty="0">
              <a:ln>
                <a:solidFill>
                  <a:srgbClr val="EB5175">
                    <a:alpha val="0"/>
                  </a:srgb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분석을 활용 하면서 </a:t>
            </a:r>
            <a:r>
              <a:rPr lang="en-US" altLang="ko-KR" sz="160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CNN</a:t>
            </a:r>
            <a:r>
              <a:rPr lang="ko-KR" altLang="en-US" sz="160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</a:t>
            </a:r>
            <a:r>
              <a:rPr lang="en-US" altLang="ko-KR" sz="160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대해 </a:t>
            </a:r>
            <a:endParaRPr lang="en-US" altLang="ko-KR" sz="1600" dirty="0">
              <a:ln>
                <a:solidFill>
                  <a:srgbClr val="EB5175">
                    <a:alpha val="0"/>
                  </a:srgb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더 공부하고 잘 알게 되었다</a:t>
            </a:r>
            <a:r>
              <a:rPr lang="en-US" altLang="ko-KR" sz="160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60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항상 의지 되는</a:t>
            </a:r>
            <a:r>
              <a:rPr lang="en-US" altLang="ko-KR" sz="160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팀원들에게 고맙다</a:t>
            </a:r>
            <a:r>
              <a:rPr lang="en-US" altLang="ko-KR" sz="160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152523" y="2432507"/>
            <a:ext cx="32982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차후에 있을 프로젝트의 사전체험으로 생각하며 </a:t>
            </a:r>
            <a:r>
              <a:rPr lang="ko-KR" altLang="en-US" sz="1600" dirty="0" err="1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팀원들과의</a:t>
            </a:r>
            <a:r>
              <a:rPr lang="ko-KR" altLang="en-US" sz="160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소통과 협업 능력이 향상되었다고 생각하며 유익한 시간이었던 것 같다</a:t>
            </a:r>
            <a:r>
              <a:rPr lang="en-US" altLang="ko-KR" sz="160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600" dirty="0">
              <a:ln>
                <a:solidFill>
                  <a:srgbClr val="EB5175">
                    <a:alpha val="0"/>
                  </a:srgb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643963" y="4620136"/>
            <a:ext cx="3804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프로젝트로 얻은 것이 있다면 아마도 여러분이 아닐까 싶다</a:t>
            </a:r>
            <a:r>
              <a:rPr lang="en-US" altLang="ko-KR" sz="160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60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협동심은 한계점이 없다</a:t>
            </a:r>
            <a:r>
              <a:rPr lang="en-US" altLang="ko-KR" sz="160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 Tank you! </a:t>
            </a:r>
            <a:endParaRPr lang="ko-KR" altLang="en-US" sz="1600" dirty="0">
              <a:ln>
                <a:solidFill>
                  <a:srgbClr val="EB5175">
                    <a:alpha val="0"/>
                  </a:srgb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712122" y="4620135"/>
            <a:ext cx="28808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처음에는 딥러닝 관련 기술이 다소 어려웠지만</a:t>
            </a:r>
            <a:r>
              <a:rPr lang="en-US" altLang="ko-KR" sz="160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조금씩 알아가는 것 같아서 뿌듯하다</a:t>
            </a:r>
            <a:r>
              <a:rPr lang="en-US" altLang="ko-KR" sz="160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600" dirty="0">
              <a:ln>
                <a:solidFill>
                  <a:srgbClr val="EB5175">
                    <a:alpha val="0"/>
                  </a:srgb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985373" y="679162"/>
            <a:ext cx="35605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7A6C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소감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774700" y="558800"/>
            <a:ext cx="0" cy="825500"/>
          </a:xfrm>
          <a:prstGeom prst="line">
            <a:avLst/>
          </a:prstGeom>
          <a:ln w="101600">
            <a:solidFill>
              <a:srgbClr val="1B9AC7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0792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26671" y="2955794"/>
            <a:ext cx="4077719" cy="94641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6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Thank you.</a:t>
            </a:r>
            <a:endParaRPr lang="ko-KR" altLang="en-US" sz="6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21290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1404732" y="3615087"/>
            <a:ext cx="877163" cy="1379103"/>
            <a:chOff x="1404732" y="3615087"/>
            <a:chExt cx="877163" cy="1379103"/>
          </a:xfrm>
        </p:grpSpPr>
        <p:sp>
          <p:nvSpPr>
            <p:cNvPr id="2" name="직사각형 1"/>
            <p:cNvSpPr/>
            <p:nvPr/>
          </p:nvSpPr>
          <p:spPr>
            <a:xfrm>
              <a:off x="1404732" y="4440192"/>
              <a:ext cx="8771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spc="-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개요</a:t>
              </a:r>
            </a:p>
          </p:txBody>
        </p:sp>
        <p:sp>
          <p:nvSpPr>
            <p:cNvPr id="3" name="타원 2"/>
            <p:cNvSpPr/>
            <p:nvPr/>
          </p:nvSpPr>
          <p:spPr>
            <a:xfrm>
              <a:off x="1523724" y="3615087"/>
              <a:ext cx="639180" cy="639180"/>
            </a:xfrm>
            <a:prstGeom prst="ellipse">
              <a:avLst/>
            </a:prstGeom>
            <a:solidFill>
              <a:srgbClr val="37A6CD"/>
            </a:solidFill>
            <a:ln w="63500">
              <a:solidFill>
                <a:srgbClr val="79C3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2" algn="l"/>
                  <a:tab pos="97394" algn="l"/>
                </a:tabLst>
              </a:pPr>
              <a:r>
                <a:rPr lang="en-US" altLang="ko-KR" sz="32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320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169094" y="4933678"/>
            <a:ext cx="1348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</a:t>
            </a:r>
            <a:r>
              <a:rPr lang="en-US" altLang="ko-KR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목적 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3343778" y="3615087"/>
            <a:ext cx="1654250" cy="1379103"/>
            <a:chOff x="791407" y="3215037"/>
            <a:chExt cx="1654250" cy="1379103"/>
          </a:xfrm>
        </p:grpSpPr>
        <p:sp>
          <p:nvSpPr>
            <p:cNvPr id="6" name="직사각형 5"/>
            <p:cNvSpPr/>
            <p:nvPr/>
          </p:nvSpPr>
          <p:spPr>
            <a:xfrm>
              <a:off x="791407" y="4040142"/>
              <a:ext cx="18473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30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806477" y="3215037"/>
              <a:ext cx="639180" cy="639180"/>
            </a:xfrm>
            <a:prstGeom prst="ellipse">
              <a:avLst/>
            </a:prstGeom>
            <a:solidFill>
              <a:srgbClr val="37A6CD"/>
            </a:solidFill>
            <a:ln w="63500">
              <a:solidFill>
                <a:srgbClr val="79C3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2" algn="l"/>
                  <a:tab pos="97394" algn="l"/>
                </a:tabLst>
              </a:pPr>
              <a:r>
                <a:rPr lang="en-US" altLang="ko-KR" sz="32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sz="320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7074980" y="3615087"/>
            <a:ext cx="877163" cy="1379103"/>
            <a:chOff x="1687485" y="3215037"/>
            <a:chExt cx="877163" cy="1379103"/>
          </a:xfrm>
        </p:grpSpPr>
        <p:sp>
          <p:nvSpPr>
            <p:cNvPr id="9" name="직사각형 8"/>
            <p:cNvSpPr/>
            <p:nvPr/>
          </p:nvSpPr>
          <p:spPr>
            <a:xfrm>
              <a:off x="1687485" y="4040142"/>
              <a:ext cx="8771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spc="-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코드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1806477" y="3215037"/>
              <a:ext cx="639180" cy="639180"/>
            </a:xfrm>
            <a:prstGeom prst="ellipse">
              <a:avLst/>
            </a:prstGeom>
            <a:solidFill>
              <a:srgbClr val="37A6CD"/>
            </a:solidFill>
            <a:ln w="63500">
              <a:solidFill>
                <a:srgbClr val="79C3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2" algn="l"/>
                  <a:tab pos="97394" algn="l"/>
                </a:tabLst>
              </a:pPr>
              <a:r>
                <a:rPr lang="en-US" altLang="ko-KR" sz="32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endParaRPr lang="ko-KR" altLang="en-US" sz="320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9014026" y="3615087"/>
            <a:ext cx="1654250" cy="1379103"/>
            <a:chOff x="791407" y="3215037"/>
            <a:chExt cx="1654250" cy="1379103"/>
          </a:xfrm>
        </p:grpSpPr>
        <p:sp>
          <p:nvSpPr>
            <p:cNvPr id="12" name="직사각형 11"/>
            <p:cNvSpPr/>
            <p:nvPr/>
          </p:nvSpPr>
          <p:spPr>
            <a:xfrm>
              <a:off x="791407" y="4040142"/>
              <a:ext cx="18473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30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1806477" y="3215037"/>
              <a:ext cx="639180" cy="639180"/>
            </a:xfrm>
            <a:prstGeom prst="ellipse">
              <a:avLst/>
            </a:prstGeom>
            <a:solidFill>
              <a:srgbClr val="37A6CD"/>
            </a:solidFill>
            <a:ln w="63500">
              <a:solidFill>
                <a:srgbClr val="79C3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2" algn="l"/>
                  <a:tab pos="97394" algn="l"/>
                </a:tabLst>
              </a:pPr>
              <a:r>
                <a:rPr lang="en-US" altLang="ko-KR" sz="32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endParaRPr lang="ko-KR" altLang="en-US" sz="320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820672" y="4933678"/>
            <a:ext cx="1715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일정</a:t>
            </a:r>
            <a:r>
              <a:rPr lang="en-US" altLang="ko-KR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역할분담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184407" y="4933678"/>
            <a:ext cx="2771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</a:t>
            </a:r>
            <a:r>
              <a:rPr lang="en-US" altLang="ko-KR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</a:t>
            </a:r>
            <a:r>
              <a:rPr lang="en-US" altLang="ko-KR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1E5D75-2146-4847-B302-EFA44164965C}"/>
              </a:ext>
            </a:extLst>
          </p:cNvPr>
          <p:cNvSpPr/>
          <p:nvPr/>
        </p:nvSpPr>
        <p:spPr>
          <a:xfrm>
            <a:off x="10070405" y="4933678"/>
            <a:ext cx="6591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소감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0E5765-DEF4-40C2-A0ED-C408137E0431}"/>
              </a:ext>
            </a:extLst>
          </p:cNvPr>
          <p:cNvSpPr/>
          <p:nvPr/>
        </p:nvSpPr>
        <p:spPr>
          <a:xfrm>
            <a:off x="6181706" y="4933678"/>
            <a:ext cx="2771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</a:t>
            </a:r>
            <a:r>
              <a:rPr lang="en-US" altLang="ko-KR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</a:t>
            </a:r>
            <a:r>
              <a:rPr lang="en-US" altLang="ko-KR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CDD4964-558C-4990-9AD2-975430FB6860}"/>
              </a:ext>
            </a:extLst>
          </p:cNvPr>
          <p:cNvSpPr/>
          <p:nvPr/>
        </p:nvSpPr>
        <p:spPr>
          <a:xfrm>
            <a:off x="3951103" y="4408128"/>
            <a:ext cx="15696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진행과정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55CD9EC-9074-4B42-A3E7-0777A4E54209}"/>
              </a:ext>
            </a:extLst>
          </p:cNvPr>
          <p:cNvSpPr/>
          <p:nvPr/>
        </p:nvSpPr>
        <p:spPr>
          <a:xfrm>
            <a:off x="9788277" y="4440192"/>
            <a:ext cx="12234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마무리</a:t>
            </a:r>
            <a:endParaRPr lang="ko-KR" altLang="en-US" sz="30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5490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8DC401-1651-4DA6-BE41-EEADCE12EF86}"/>
              </a:ext>
            </a:extLst>
          </p:cNvPr>
          <p:cNvSpPr txBox="1"/>
          <p:nvPr/>
        </p:nvSpPr>
        <p:spPr>
          <a:xfrm>
            <a:off x="5354424" y="3044279"/>
            <a:ext cx="25263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</a:rPr>
              <a:t> 개요</a:t>
            </a:r>
          </a:p>
        </p:txBody>
      </p:sp>
    </p:spTree>
    <p:extLst>
      <p:ext uri="{BB962C8B-B14F-4D97-AF65-F5344CB8AC3E}">
        <p14:creationId xmlns:p14="http://schemas.microsoft.com/office/powerpoint/2010/main" val="1422793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952940" y="726615"/>
            <a:ext cx="35605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7A6C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774700" y="558800"/>
            <a:ext cx="0" cy="825500"/>
          </a:xfrm>
          <a:prstGeom prst="line">
            <a:avLst/>
          </a:prstGeom>
          <a:ln w="101600">
            <a:solidFill>
              <a:srgbClr val="1B9AC7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683CACA-E583-41B2-9E33-3BDBE528E1EB}"/>
              </a:ext>
            </a:extLst>
          </p:cNvPr>
          <p:cNvSpPr/>
          <p:nvPr/>
        </p:nvSpPr>
        <p:spPr>
          <a:xfrm>
            <a:off x="2245514" y="1807670"/>
            <a:ext cx="7700971" cy="989734"/>
          </a:xfrm>
          <a:prstGeom prst="rect">
            <a:avLst/>
          </a:prstGeom>
          <a:solidFill>
            <a:srgbClr val="1B9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r>
              <a:rPr lang="ko-KR" altLang="en-US" sz="3600" b="1" dirty="0"/>
              <a:t>나의 외모 점수를 </a:t>
            </a:r>
            <a:r>
              <a:rPr lang="en-US" altLang="ko-KR" sz="3600" b="1" dirty="0"/>
              <a:t>Ai</a:t>
            </a:r>
            <a:r>
              <a:rPr lang="ko-KR" altLang="en-US" sz="3600" b="1" dirty="0"/>
              <a:t>에게 물어보자</a:t>
            </a:r>
            <a:r>
              <a:rPr lang="en-US" altLang="ko-KR" sz="3600" b="1" dirty="0"/>
              <a:t>!</a:t>
            </a:r>
            <a:endParaRPr lang="ko-KR" altLang="en-US" sz="3600" b="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EC0094-4726-4E47-B77D-3F4422370EC3}"/>
              </a:ext>
            </a:extLst>
          </p:cNvPr>
          <p:cNvSpPr/>
          <p:nvPr/>
        </p:nvSpPr>
        <p:spPr>
          <a:xfrm>
            <a:off x="952940" y="3475822"/>
            <a:ext cx="35605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7A6C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목적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DC9E3E6-E459-4E83-AD33-DA3E8FE4E034}"/>
              </a:ext>
            </a:extLst>
          </p:cNvPr>
          <p:cNvCxnSpPr/>
          <p:nvPr/>
        </p:nvCxnSpPr>
        <p:spPr>
          <a:xfrm>
            <a:off x="765273" y="3355460"/>
            <a:ext cx="0" cy="825500"/>
          </a:xfrm>
          <a:prstGeom prst="line">
            <a:avLst/>
          </a:prstGeom>
          <a:ln w="101600">
            <a:solidFill>
              <a:srgbClr val="1B9AC7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481E986-42B0-492A-B8BC-B1603B08C82E}"/>
              </a:ext>
            </a:extLst>
          </p:cNvPr>
          <p:cNvSpPr txBox="1"/>
          <p:nvPr/>
        </p:nvSpPr>
        <p:spPr>
          <a:xfrm>
            <a:off x="1102935" y="4464918"/>
            <a:ext cx="10350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1B9AC7"/>
                </a:solidFill>
              </a:rPr>
              <a:t>타인에게 직접 외모 평가를 받는 것은 부담스럽기에</a:t>
            </a:r>
            <a:r>
              <a:rPr lang="en-US" altLang="ko-KR" sz="2000" dirty="0">
                <a:solidFill>
                  <a:srgbClr val="1B9AC7"/>
                </a:solidFill>
              </a:rPr>
              <a:t>, Ai</a:t>
            </a:r>
            <a:r>
              <a:rPr lang="ko-KR" altLang="en-US" sz="2000" dirty="0">
                <a:solidFill>
                  <a:srgbClr val="1B9AC7"/>
                </a:solidFill>
              </a:rPr>
              <a:t>를 이용해서 부담 없이 받아보자</a:t>
            </a:r>
            <a:r>
              <a:rPr lang="en-US" altLang="ko-KR" sz="2000" dirty="0">
                <a:solidFill>
                  <a:srgbClr val="1B9AC7"/>
                </a:solidFill>
              </a:rPr>
              <a:t>.</a:t>
            </a:r>
            <a:endParaRPr lang="ko-KR" altLang="en-US" sz="2000" dirty="0">
              <a:solidFill>
                <a:srgbClr val="1B9A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29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6" grpId="0" animBg="1"/>
      <p:bldP spid="27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8DC401-1651-4DA6-BE41-EEADCE12EF86}"/>
              </a:ext>
            </a:extLst>
          </p:cNvPr>
          <p:cNvSpPr txBox="1"/>
          <p:nvPr/>
        </p:nvSpPr>
        <p:spPr>
          <a:xfrm>
            <a:off x="5354424" y="3044279"/>
            <a:ext cx="26866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bg1"/>
                </a:solidFill>
              </a:rPr>
              <a:t> 진행과정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295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558551" y="4043444"/>
            <a:ext cx="8795433" cy="0"/>
          </a:xfrm>
          <a:prstGeom prst="line">
            <a:avLst/>
          </a:prstGeom>
          <a:ln w="28575">
            <a:solidFill>
              <a:srgbClr val="4C1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눈물 방울 14"/>
          <p:cNvSpPr/>
          <p:nvPr/>
        </p:nvSpPr>
        <p:spPr>
          <a:xfrm rot="19059099">
            <a:off x="3407173" y="4474859"/>
            <a:ext cx="1303280" cy="1303280"/>
          </a:xfrm>
          <a:prstGeom prst="teardrop">
            <a:avLst/>
          </a:prstGeom>
          <a:solidFill>
            <a:srgbClr val="37A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913" tIns="38957" rIns="77913" bIns="389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535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눈물 방울 15"/>
          <p:cNvSpPr/>
          <p:nvPr/>
        </p:nvSpPr>
        <p:spPr>
          <a:xfrm rot="19059099">
            <a:off x="7202091" y="4474859"/>
            <a:ext cx="1303280" cy="1303280"/>
          </a:xfrm>
          <a:prstGeom prst="teardrop">
            <a:avLst/>
          </a:prstGeom>
          <a:solidFill>
            <a:srgbClr val="37A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913" tIns="38957" rIns="77913" bIns="389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535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눈물 방울 16"/>
          <p:cNvSpPr/>
          <p:nvPr/>
        </p:nvSpPr>
        <p:spPr>
          <a:xfrm rot="8100000">
            <a:off x="5304631" y="2307776"/>
            <a:ext cx="1303280" cy="1303280"/>
          </a:xfrm>
          <a:prstGeom prst="teardrop">
            <a:avLst/>
          </a:prstGeom>
          <a:solidFill>
            <a:srgbClr val="4E6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endParaRPr lang="ko-KR" altLang="en-US" sz="1535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눈물 방울 17"/>
          <p:cNvSpPr/>
          <p:nvPr/>
        </p:nvSpPr>
        <p:spPr>
          <a:xfrm rot="8100000">
            <a:off x="1569027" y="2307772"/>
            <a:ext cx="1303280" cy="1303280"/>
          </a:xfrm>
          <a:prstGeom prst="teardrop">
            <a:avLst/>
          </a:prstGeom>
          <a:solidFill>
            <a:srgbClr val="4E6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endParaRPr lang="ko-KR" altLang="en-US" sz="1535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눈물 방울 18"/>
          <p:cNvSpPr/>
          <p:nvPr/>
        </p:nvSpPr>
        <p:spPr>
          <a:xfrm rot="8100000">
            <a:off x="9034721" y="2307772"/>
            <a:ext cx="1303280" cy="1303280"/>
          </a:xfrm>
          <a:prstGeom prst="teardrop">
            <a:avLst/>
          </a:prstGeom>
          <a:solidFill>
            <a:srgbClr val="4E6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endParaRPr lang="ko-KR" altLang="en-US" sz="1535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875029" y="3962209"/>
            <a:ext cx="162480" cy="162480"/>
          </a:xfrm>
          <a:prstGeom prst="ellipse">
            <a:avLst/>
          </a:prstGeom>
          <a:solidFill>
            <a:srgbClr val="4E6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endParaRPr lang="ko-KR" altLang="en-US" sz="1535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004468" y="3962209"/>
            <a:ext cx="162480" cy="162480"/>
          </a:xfrm>
          <a:prstGeom prst="ellipse">
            <a:avLst/>
          </a:prstGeom>
          <a:solidFill>
            <a:srgbClr val="37A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913" tIns="38957" rIns="77913" bIns="389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535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139427" y="3962209"/>
            <a:ext cx="162480" cy="162480"/>
          </a:xfrm>
          <a:prstGeom prst="ellipse">
            <a:avLst/>
          </a:prstGeom>
          <a:solidFill>
            <a:srgbClr val="4E6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endParaRPr lang="ko-KR" altLang="en-US" sz="1535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7823126" y="3962209"/>
            <a:ext cx="162480" cy="162480"/>
          </a:xfrm>
          <a:prstGeom prst="ellipse">
            <a:avLst/>
          </a:prstGeom>
          <a:solidFill>
            <a:srgbClr val="37A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913" tIns="38957" rIns="77913" bIns="389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535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676652" y="4200598"/>
            <a:ext cx="1003801" cy="3285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r>
              <a:rPr lang="ko-KR" altLang="en-US" sz="1535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 선정</a:t>
            </a:r>
            <a:endParaRPr lang="en-US" altLang="ko-KR" sz="1535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441349" y="3371782"/>
            <a:ext cx="1254511" cy="590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r>
              <a:rPr lang="ko-KR" altLang="en-US" sz="1535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수집 </a:t>
            </a:r>
            <a:endParaRPr lang="en-US" altLang="ko-KR" sz="1535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r>
              <a:rPr lang="en-US" altLang="ko-KR" sz="1535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535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가공</a:t>
            </a:r>
            <a:endParaRPr lang="en-US" altLang="ko-KR" sz="1535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962281" y="3593036"/>
            <a:ext cx="1884170" cy="3285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r>
              <a:rPr lang="ko-KR" altLang="en-US" sz="1535" b="1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오류 수정 및 시각화</a:t>
            </a:r>
            <a:endParaRPr lang="en-US" altLang="ko-KR" sz="1535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454371" y="4200598"/>
            <a:ext cx="1003801" cy="3285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r>
              <a:rPr lang="ko-KR" altLang="en-US" sz="1535" b="1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구축</a:t>
            </a:r>
            <a:endParaRPr lang="en-US" altLang="ko-KR" sz="1535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009579" y="4200598"/>
            <a:ext cx="1382751" cy="3285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r>
              <a:rPr lang="ko-KR" altLang="en-US" sz="1535" b="1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발표</a:t>
            </a:r>
            <a:endParaRPr lang="en-US" altLang="ko-KR" sz="1535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388964" y="2663543"/>
            <a:ext cx="1134607" cy="666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r>
              <a:rPr lang="en-US" altLang="ko-KR" sz="1535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01.11</a:t>
            </a:r>
            <a:endParaRPr lang="ko-KR" altLang="en-US" sz="1535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653360" y="2663543"/>
            <a:ext cx="1134607" cy="666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r>
              <a:rPr lang="en-US" altLang="ko-KR" sz="1535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01.07</a:t>
            </a:r>
            <a:endParaRPr lang="ko-KR" altLang="en-US" sz="1535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9119054" y="2663543"/>
            <a:ext cx="1134607" cy="666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r>
              <a:rPr lang="en-US" altLang="ko-KR" sz="1535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01.14</a:t>
            </a:r>
            <a:endParaRPr lang="ko-KR" altLang="en-US" sz="1535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470025" y="4737196"/>
            <a:ext cx="1134607" cy="666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r>
              <a:rPr lang="en-US" altLang="ko-KR" sz="1535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01.10</a:t>
            </a:r>
            <a:endParaRPr lang="ko-KR" altLang="en-US" sz="1535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272637" y="4737196"/>
            <a:ext cx="1134607" cy="666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r>
              <a:rPr lang="en-US" altLang="ko-KR" sz="1535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01.13</a:t>
            </a:r>
            <a:endParaRPr lang="ko-KR" altLang="en-US" sz="1535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9619715" y="3962209"/>
            <a:ext cx="162480" cy="162480"/>
          </a:xfrm>
          <a:prstGeom prst="ellipse">
            <a:avLst/>
          </a:prstGeom>
          <a:solidFill>
            <a:srgbClr val="4E6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endParaRPr lang="ko-KR" altLang="en-US" sz="1535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952940" y="464847"/>
            <a:ext cx="35605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7A6C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일정</a:t>
            </a:r>
          </a:p>
        </p:txBody>
      </p:sp>
      <p:sp>
        <p:nvSpPr>
          <p:cNvPr id="59" name="제목 1"/>
          <p:cNvSpPr txBox="1">
            <a:spLocks/>
          </p:cNvSpPr>
          <p:nvPr/>
        </p:nvSpPr>
        <p:spPr>
          <a:xfrm>
            <a:off x="952940" y="1019003"/>
            <a:ext cx="2196435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6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YD윤고딕 340" panose="02020603020101020101" pitchFamily="18" charset="-127"/>
                <a:ea typeface="YD윤고딕 340" panose="02020603020101020101" pitchFamily="18" charset="-127"/>
              </a:defRPr>
            </a:lvl1pPr>
          </a:lstStyle>
          <a:p>
            <a:pPr>
              <a:spcBef>
                <a:spcPts val="171"/>
              </a:spcBef>
              <a:tabLst>
                <a:tab pos="60872" algn="l"/>
                <a:tab pos="97394" algn="l"/>
              </a:tabLst>
            </a:pP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22.01.07 ~ 22.01.14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>
            <a:off x="774700" y="558800"/>
            <a:ext cx="0" cy="825500"/>
          </a:xfrm>
          <a:prstGeom prst="line">
            <a:avLst/>
          </a:prstGeom>
          <a:ln w="101600">
            <a:solidFill>
              <a:srgbClr val="1B9AC7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475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타원 47"/>
          <p:cNvSpPr/>
          <p:nvPr/>
        </p:nvSpPr>
        <p:spPr>
          <a:xfrm>
            <a:off x="1110428" y="2448427"/>
            <a:ext cx="1980000" cy="1980000"/>
          </a:xfrm>
          <a:prstGeom prst="ellipse">
            <a:avLst/>
          </a:prstGeom>
          <a:solidFill>
            <a:srgbClr val="79C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r>
              <a:rPr lang="ko-KR" altLang="en-US" sz="1600" b="1" spc="-6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박영범</a:t>
            </a:r>
            <a:endParaRPr lang="en-US" altLang="ko-KR" sz="16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r>
              <a:rPr lang="ko-KR" altLang="en-US" sz="16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수집</a:t>
            </a:r>
            <a:endParaRPr lang="en-US" altLang="ko-KR" sz="16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r>
              <a:rPr lang="ko-KR" altLang="en-US" sz="16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가공</a:t>
            </a:r>
            <a:endParaRPr lang="en-US" altLang="ko-KR" sz="16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5115427" y="2448427"/>
            <a:ext cx="1980000" cy="1980000"/>
          </a:xfrm>
          <a:prstGeom prst="ellipse">
            <a:avLst/>
          </a:prstGeom>
          <a:solidFill>
            <a:srgbClr val="79C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r>
              <a:rPr lang="ko-KR" altLang="en-US" sz="16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김예진</a:t>
            </a:r>
            <a:endParaRPr lang="en-US" altLang="ko-KR" sz="16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r>
              <a:rPr lang="ko-KR" altLang="en-US" sz="16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구축</a:t>
            </a:r>
            <a:endParaRPr lang="en-US" altLang="ko-KR" sz="16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9120426" y="2361356"/>
            <a:ext cx="1980000" cy="1980000"/>
          </a:xfrm>
          <a:prstGeom prst="ellipse">
            <a:avLst/>
          </a:prstGeom>
          <a:solidFill>
            <a:srgbClr val="79C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r>
              <a:rPr lang="ko-KR" altLang="en-US" sz="16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최상준</a:t>
            </a:r>
            <a:endParaRPr lang="en-US" altLang="ko-KR" sz="16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r>
              <a:rPr lang="en-US" altLang="ko-KR" sz="16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 &amp; </a:t>
            </a:r>
            <a:r>
              <a:rPr lang="ko-KR" altLang="en-US" sz="16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발표</a:t>
            </a:r>
            <a:endParaRPr lang="en-US" altLang="ko-KR" sz="16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7121572" y="2448427"/>
            <a:ext cx="1980000" cy="1980000"/>
          </a:xfrm>
          <a:prstGeom prst="ellipse">
            <a:avLst/>
          </a:prstGeom>
          <a:solidFill>
            <a:srgbClr val="4E6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r>
              <a:rPr lang="ko-KR" altLang="en-US" sz="16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오병훈</a:t>
            </a:r>
            <a:endParaRPr lang="en-US" altLang="ko-KR" sz="16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r>
              <a:rPr lang="ko-KR" altLang="en-US" sz="16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오류 수정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952940" y="679162"/>
            <a:ext cx="35605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7A6C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역할분담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774700" y="558800"/>
            <a:ext cx="0" cy="825500"/>
          </a:xfrm>
          <a:prstGeom prst="line">
            <a:avLst/>
          </a:prstGeom>
          <a:ln w="101600">
            <a:solidFill>
              <a:srgbClr val="1B9AC7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99BD4C70-8879-48B1-9446-957B45DAC0CE}"/>
              </a:ext>
            </a:extLst>
          </p:cNvPr>
          <p:cNvSpPr/>
          <p:nvPr/>
        </p:nvSpPr>
        <p:spPr>
          <a:xfrm>
            <a:off x="3109282" y="2448427"/>
            <a:ext cx="1980000" cy="1980000"/>
          </a:xfrm>
          <a:prstGeom prst="ellipse">
            <a:avLst/>
          </a:prstGeom>
          <a:solidFill>
            <a:srgbClr val="4E6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endParaRPr lang="en-US" altLang="ko-KR" sz="16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r>
              <a:rPr lang="ko-KR" altLang="en-US" sz="16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권승현</a:t>
            </a:r>
            <a:endParaRPr lang="en-US" altLang="ko-KR" sz="16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r>
              <a:rPr lang="ko-KR" altLang="en-US" sz="16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수집</a:t>
            </a:r>
            <a:endParaRPr lang="en-US" altLang="ko-KR" sz="16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r>
              <a:rPr lang="ko-KR" altLang="en-US" sz="16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가공</a:t>
            </a:r>
            <a:endParaRPr lang="en-US" altLang="ko-KR" sz="16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endParaRPr lang="ko-KR" altLang="en-US" sz="16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9856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8DC401-1651-4DA6-BE41-EEADCE12EF86}"/>
              </a:ext>
            </a:extLst>
          </p:cNvPr>
          <p:cNvSpPr txBox="1"/>
          <p:nvPr/>
        </p:nvSpPr>
        <p:spPr>
          <a:xfrm>
            <a:off x="5354424" y="3044279"/>
            <a:ext cx="25263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</a:rPr>
              <a:t> 코드</a:t>
            </a:r>
          </a:p>
        </p:txBody>
      </p:sp>
    </p:spTree>
    <p:extLst>
      <p:ext uri="{BB962C8B-B14F-4D97-AF65-F5344CB8AC3E}">
        <p14:creationId xmlns:p14="http://schemas.microsoft.com/office/powerpoint/2010/main" val="430167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79C3DD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453</Words>
  <Application>Microsoft Office PowerPoint</Application>
  <PresentationFormat>와이드스크린</PresentationFormat>
  <Paragraphs>143</Paragraphs>
  <Slides>22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-apple-system</vt:lpstr>
      <vt:lpstr>나눔고딕 ExtraBold</vt:lpstr>
      <vt:lpstr>나눔바른고딕</vt:lpstr>
      <vt:lpstr>맑은 고딕</vt:lpstr>
      <vt:lpstr>Arial</vt:lpstr>
      <vt:lpstr>Roboto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국민안전을 위한 포장파손 교통사고 제로화</dc:title>
  <dc:creator>user</dc:creator>
  <cp:lastModifiedBy>김 예진</cp:lastModifiedBy>
  <cp:revision>552</cp:revision>
  <dcterms:created xsi:type="dcterms:W3CDTF">2017-09-13T01:48:25Z</dcterms:created>
  <dcterms:modified xsi:type="dcterms:W3CDTF">2022-01-14T02:32:17Z</dcterms:modified>
  <cp:version/>
</cp:coreProperties>
</file>